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8" r:id="rId4"/>
    <p:sldId id="289" r:id="rId5"/>
    <p:sldId id="290" r:id="rId6"/>
    <p:sldId id="278" r:id="rId7"/>
    <p:sldId id="259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330EB-4CD9-8C70-9D3D-F65C6B5DF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71BC6F-A792-DECC-5D64-51D2CF0A0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454925-1DD0-1275-B3D6-B7A88687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B682A3-54FA-39A8-2746-A8FB869EF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58D54A-278A-329D-D0F7-5763F96A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80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B499B-35AF-1BD8-427F-A476DA4C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F6F4E8-7FC7-7306-4F5B-B578E5F11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8A14B6-64B8-59ED-B18D-E5BD248C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12FD87-2EE1-9F62-0A7F-9A31B69D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FF28A1-AEF7-F728-A03A-F2791A56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20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CAAC73-11FD-09CC-8B5E-58404EF01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4EE912-0653-A0D6-7502-A0BFB0876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8354F9-AAA6-6B95-4730-AF74A94DB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D62F39-475F-824E-B630-37C3D140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272587-B8D7-7DA4-4200-0CDB3908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552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8ECDD-84BC-91FC-C6A0-938AC372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E6F951-3151-F2B6-96CC-9346973C6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F63257-72BF-A9D0-C6C3-4556B3F0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F2F1A8-2960-9D91-BCEC-52DC37892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EBBC9E-124B-F66A-5E63-84E06827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44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7B4FC7-4E6C-D627-B3FA-99E990FD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515970-35E1-5D43-58AE-6CCD21BDF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4BD6E2-05C0-B013-BC0C-7C3FBCCC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A0F9E4-34EB-618F-B22F-FC0835E2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CF620E-832B-FC00-E760-3FE7CF0A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09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327C3C-3239-669A-BFBA-1C92AACA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A281F3-2992-6F94-F6ED-8CAB10C70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6F9A31-F00E-D607-6796-6CB38A97C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0A8813-C54A-6734-165E-FD076555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104662-8DAD-DA1E-B65F-D92EF8B3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631C53-FABF-FA7A-5B7B-DF5EA03E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58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CE808-281B-1B58-E1F2-02042959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18F557-9D95-29F6-AA7E-78D78BE0A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944E2F-9167-2373-4DB8-6E043EEDC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0449CDC-A653-C76D-4326-D63C63F72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D36A36F-B38D-A7A1-9367-ED6A143D3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1B9762-FD32-1EA1-3CF4-26BB16EAD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C59FD9B-929C-3DAE-02B4-D1552834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55F4C8-B924-BB0E-F694-CF43880B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38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45F20-A909-FE4C-612A-6818F362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2BDDE5-1429-AA6F-9632-267B12F99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3B1CCA-5A0A-F744-21ED-07EA70F63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82AF6D7-3050-AC76-5AB5-D4C524C3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98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4A6D0E0-27AB-7BD8-9DBB-F3FC30854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EE7D6A-B011-62B8-304E-01CB7724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046F02-F0FC-0F12-8E95-06866896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82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C6BEA-8C09-1A35-E861-DA7DA1534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BAD01F-6611-33C9-29B2-8235E8DB0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0DF42FE-128A-0A0F-BBF2-350FAC3C5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4EBA16-80B4-8353-C8E1-5CC0B0141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060BAE-895C-0328-A255-2C2EC252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666A8C-F914-6023-A343-972C1033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178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64B88-6D64-1362-9BAF-A4A3B44B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7FE3CB-2DDC-D921-2CF2-A955F1036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322680-5BE1-81D0-5A63-CDF77238C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58EB5D-5A3F-1690-2A05-6DA803AA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F8E73C-14CD-DBA5-1AC3-09FC262C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383DA1-0AC8-BF04-790C-3374F24F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11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0C89F7-6791-3C82-3133-8827F5C6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50FFAD-F40F-AB4B-97C8-4BF91E2B2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4DC49B-0B41-53BE-E9C5-03B35686D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65AE4-FCD8-4D6A-8789-15682B5B420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CC2FC9-7F24-9502-0DF0-12CE25945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8C4205-C541-7342-CE09-DF9485543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04AF9-9751-4EB4-A96B-D2CDFB47E0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47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3041" y="-1024801"/>
            <a:ext cx="3771346" cy="3768002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83" y="5382683"/>
            <a:ext cx="2890751" cy="28876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593" y="5731106"/>
            <a:ext cx="2434964" cy="24327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961" y="6032787"/>
            <a:ext cx="1872373" cy="18706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551" y="6293625"/>
            <a:ext cx="1308897" cy="130770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156" y="3717864"/>
            <a:ext cx="4259688" cy="40264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989" y="5064368"/>
            <a:ext cx="3533137" cy="352430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280" y="6489986"/>
            <a:ext cx="864000" cy="861840"/>
          </a:xfrm>
          <a:prstGeom prst="rect">
            <a:avLst/>
          </a:prstGeom>
          <a:ln w="9525">
            <a:noFill/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5069" y="203806"/>
            <a:ext cx="1767993" cy="176799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199" y="545936"/>
            <a:ext cx="1083731" cy="108373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4396" y="-56931"/>
            <a:ext cx="2389335" cy="228946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1951" y="770689"/>
            <a:ext cx="634224" cy="63422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1222" y="-367422"/>
            <a:ext cx="2910446" cy="291044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2246" y="3591935"/>
            <a:ext cx="1767993" cy="176799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14126" y="3781729"/>
            <a:ext cx="1388403" cy="138840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50626" y="3325521"/>
            <a:ext cx="2300818" cy="2300818"/>
          </a:xfrm>
          <a:prstGeom prst="rect">
            <a:avLst/>
          </a:prstGeom>
          <a:ln>
            <a:noFill/>
          </a:ln>
        </p:spPr>
      </p:pic>
      <p:sp>
        <p:nvSpPr>
          <p:cNvPr id="3" name="Овал 2"/>
          <p:cNvSpPr/>
          <p:nvPr/>
        </p:nvSpPr>
        <p:spPr>
          <a:xfrm>
            <a:off x="9110431" y="4283321"/>
            <a:ext cx="3725061" cy="2968884"/>
          </a:xfrm>
          <a:prstGeom prst="ellipse">
            <a:avLst/>
          </a:prstGeom>
          <a:solidFill>
            <a:srgbClr val="9999FF"/>
          </a:solidFill>
          <a:ln w="165100"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5632" y="4795366"/>
            <a:ext cx="3840813" cy="194479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419626" y="-590592"/>
            <a:ext cx="3895682" cy="31336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470" y="112509"/>
            <a:ext cx="3837810" cy="195058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747" y="2888176"/>
            <a:ext cx="10910317" cy="1518008"/>
          </a:xfrm>
        </p:spPr>
        <p:txBody>
          <a:bodyPr>
            <a:noAutofit/>
          </a:bodyPr>
          <a:lstStyle/>
          <a:p>
            <a:br>
              <a:rPr lang="ru-RU" sz="9600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  <a:cs typeface="Montserrat Medium"/>
                <a:sym typeface="Montserrat Medium"/>
              </a:rPr>
            </a:br>
            <a:r>
              <a:rPr lang="ru-RU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  <a:cs typeface="Montserrat Medium"/>
                <a:sym typeface="Montserrat Medium"/>
              </a:rPr>
              <a:t>Финансово-экономический анализ </a:t>
            </a:r>
            <a:br>
              <a:rPr lang="ru-RU" b="1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</a:rPr>
            </a:br>
            <a:r>
              <a:rPr lang="ru-RU" sz="9600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  <a:cs typeface="Montserrat Medium"/>
                <a:sym typeface="Montserrat Medium"/>
              </a:rPr>
              <a:t>КРОК</a:t>
            </a:r>
          </a:p>
        </p:txBody>
      </p:sp>
    </p:spTree>
    <p:extLst>
      <p:ext uri="{BB962C8B-B14F-4D97-AF65-F5344CB8AC3E}">
        <p14:creationId xmlns:p14="http://schemas.microsoft.com/office/powerpoint/2010/main" val="142564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C3E8F17-C02B-F3B9-1A07-50AF842B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24057">
            <a:off x="1040980" y="1821539"/>
            <a:ext cx="9427085" cy="4026484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D84665C-7079-CA7A-F50A-3A435A8BE02B}"/>
              </a:ext>
            </a:extLst>
          </p:cNvPr>
          <p:cNvSpPr/>
          <p:nvPr/>
        </p:nvSpPr>
        <p:spPr>
          <a:xfrm rot="586945">
            <a:off x="2308888" y="2100446"/>
            <a:ext cx="8132415" cy="3269865"/>
          </a:xfrm>
          <a:prstGeom prst="ellipse">
            <a:avLst/>
          </a:prstGeom>
          <a:solidFill>
            <a:srgbClr val="9999FF"/>
          </a:solidFill>
          <a:ln w="165100"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BAB6686-6FC4-15DB-FFEC-8B35DE44B8E8}"/>
              </a:ext>
            </a:extLst>
          </p:cNvPr>
          <p:cNvSpPr txBox="1">
            <a:spLocks/>
          </p:cNvSpPr>
          <p:nvPr/>
        </p:nvSpPr>
        <p:spPr>
          <a:xfrm>
            <a:off x="4186086" y="605252"/>
            <a:ext cx="4992098" cy="7385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  <a:cs typeface="Montserrat Medium"/>
                <a:sym typeface="Montserrat Medium"/>
              </a:rPr>
              <a:t>О компании</a:t>
            </a:r>
            <a:endParaRPr lang="ru-RU" sz="9600" dirty="0">
              <a:solidFill>
                <a:srgbClr val="006600"/>
              </a:solidFill>
              <a:latin typeface="Bahnschrift SemiBold SemiConden" panose="020B0502040204020203" pitchFamily="34" charset="0"/>
              <a:ea typeface="Yu Gothic UI Semibold" panose="020B0700000000000000" pitchFamily="34" charset="-128"/>
              <a:cs typeface="Montserrat Medium"/>
              <a:sym typeface="Montserrat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5A157-0595-65CC-249E-C7EC760F7AAF}"/>
              </a:ext>
            </a:extLst>
          </p:cNvPr>
          <p:cNvSpPr txBox="1"/>
          <p:nvPr/>
        </p:nvSpPr>
        <p:spPr>
          <a:xfrm>
            <a:off x="2557992" y="2755297"/>
            <a:ext cx="63930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ЗАО «КРОК инкорпорейтед» — международная ИТ-компания, связанная с рынком информационных технологий. Компания реализует проекты в 40 странах мира и занимается предоставлением услуг в области системной интеграции, консалтинга, тиражируемых продуктов, управляемых B2B-сервисов, перспективных сквозных технологий.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B0991D-2E48-AB6A-9DA2-5BA3DA462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8601" y="-959811"/>
            <a:ext cx="6097650" cy="31301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E028A4-201F-38A5-B65F-6BEE7522C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7608" y="5222617"/>
            <a:ext cx="2300818" cy="2300818"/>
          </a:xfrm>
          <a:prstGeom prst="rect">
            <a:avLst/>
          </a:prstGeom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4EF921-751D-D6EE-B273-FDE600EE5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5783" y="5407244"/>
            <a:ext cx="1931565" cy="1931565"/>
          </a:xfrm>
          <a:prstGeom prst="rect">
            <a:avLst/>
          </a:prstGeom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2DED9F-1F9C-D107-BD2D-19B5A7BB3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8601" y="5595252"/>
            <a:ext cx="1743557" cy="1743557"/>
          </a:xfrm>
          <a:prstGeom prst="rect">
            <a:avLst/>
          </a:prstGeom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BD3D7F8-1F97-97B0-4FC9-0C89A24D7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3401" y="5778741"/>
            <a:ext cx="1393180" cy="1393180"/>
          </a:xfrm>
          <a:prstGeom prst="rect">
            <a:avLst/>
          </a:prstGeom>
          <a:ln>
            <a:noFill/>
          </a:ln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79FD131-5E25-2591-33E6-1542AA5F0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198" y="-498225"/>
            <a:ext cx="1931565" cy="1931565"/>
          </a:xfrm>
          <a:prstGeom prst="rect">
            <a:avLst/>
          </a:prstGeom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9F89767-DC0D-1B95-7955-735DE04E7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94" y="-365479"/>
            <a:ext cx="1633575" cy="1633575"/>
          </a:xfrm>
          <a:prstGeom prst="rect">
            <a:avLst/>
          </a:prstGeom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3B49A38-99D2-C3FE-F7E2-2635A914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466" y="-365479"/>
            <a:ext cx="1408197" cy="14081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43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DFF7FE-060F-FC63-A6FE-9E1905B90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80" y="157636"/>
            <a:ext cx="5086758" cy="6403596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655A667-31B1-684E-03CC-C64B611AF55A}"/>
              </a:ext>
            </a:extLst>
          </p:cNvPr>
          <p:cNvSpPr txBox="1">
            <a:spLocks/>
          </p:cNvSpPr>
          <p:nvPr/>
        </p:nvSpPr>
        <p:spPr>
          <a:xfrm>
            <a:off x="260058" y="227202"/>
            <a:ext cx="4992098" cy="7385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  <a:cs typeface="Montserrat Medium"/>
                <a:sym typeface="Montserrat Medium"/>
              </a:rPr>
              <a:t>SWOT </a:t>
            </a:r>
            <a:r>
              <a:rPr lang="ru-RU" sz="4000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  <a:cs typeface="Montserrat Medium"/>
                <a:sym typeface="Montserrat Medium"/>
              </a:rPr>
              <a:t>анализ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F215AC1-D0FB-B856-1BA0-32793091A513}"/>
              </a:ext>
            </a:extLst>
          </p:cNvPr>
          <p:cNvCxnSpPr>
            <a:cxnSpLocks/>
          </p:cNvCxnSpPr>
          <p:nvPr/>
        </p:nvCxnSpPr>
        <p:spPr>
          <a:xfrm>
            <a:off x="0" y="830510"/>
            <a:ext cx="589779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5A9A1E3-A40B-82FE-5B71-5EE7EFE81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1" y="2939999"/>
            <a:ext cx="4727614" cy="47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641123-F35D-4A3F-E27F-CE2A5D00D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13703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51ECBC6-CBA5-45D9-7923-3E3375035F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rgbClr val="D1DCF0"/>
              </a:gs>
              <a:gs pos="0">
                <a:srgbClr val="00B050">
                  <a:alpha val="0"/>
                </a:srgbClr>
              </a:gs>
              <a:gs pos="40000">
                <a:srgbClr val="7030A0">
                  <a:alpha val="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EA6AF4-5FCF-7E3B-759C-26655027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23" y="0"/>
            <a:ext cx="4411727" cy="6858000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CD526B8-D107-FC5F-2472-A7B37E79B84A}"/>
              </a:ext>
            </a:extLst>
          </p:cNvPr>
          <p:cNvCxnSpPr>
            <a:cxnSpLocks/>
          </p:cNvCxnSpPr>
          <p:nvPr/>
        </p:nvCxnSpPr>
        <p:spPr>
          <a:xfrm>
            <a:off x="0" y="830510"/>
            <a:ext cx="3747523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F208B88-F2D3-D867-B27E-EB34AAD1BA0C}"/>
              </a:ext>
            </a:extLst>
          </p:cNvPr>
          <p:cNvSpPr txBox="1">
            <a:spLocks/>
          </p:cNvSpPr>
          <p:nvPr/>
        </p:nvSpPr>
        <p:spPr>
          <a:xfrm>
            <a:off x="260058" y="227202"/>
            <a:ext cx="4992098" cy="7385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  <a:cs typeface="Montserrat Medium"/>
                <a:sym typeface="Montserrat Medium"/>
              </a:rPr>
              <a:t>PEST </a:t>
            </a:r>
            <a:r>
              <a:rPr lang="ru-RU" sz="4000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  <a:cs typeface="Montserrat Medium"/>
                <a:sym typeface="Montserrat Medium"/>
              </a:rPr>
              <a:t>анализ</a:t>
            </a:r>
          </a:p>
        </p:txBody>
      </p:sp>
    </p:spTree>
    <p:extLst>
      <p:ext uri="{BB962C8B-B14F-4D97-AF65-F5344CB8AC3E}">
        <p14:creationId xmlns:p14="http://schemas.microsoft.com/office/powerpoint/2010/main" val="321465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F615290-1AEE-2DBB-3B13-277FDA916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7"/>
          <a:stretch/>
        </p:blipFill>
        <p:spPr>
          <a:xfrm>
            <a:off x="6524625" y="0"/>
            <a:ext cx="5667375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5B056F-2FDC-37B8-F207-1B27957FA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21" y="0"/>
            <a:ext cx="5667375" cy="68580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283C366-25E9-63B2-EE80-58AD4C31C3B1}"/>
              </a:ext>
            </a:extLst>
          </p:cNvPr>
          <p:cNvCxnSpPr>
            <a:cxnSpLocks/>
          </p:cNvCxnSpPr>
          <p:nvPr/>
        </p:nvCxnSpPr>
        <p:spPr>
          <a:xfrm>
            <a:off x="0" y="830510"/>
            <a:ext cx="3447875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DC6538-591A-D62A-EAEF-5F5ED6B4DFA9}"/>
              </a:ext>
            </a:extLst>
          </p:cNvPr>
          <p:cNvSpPr txBox="1">
            <a:spLocks/>
          </p:cNvSpPr>
          <p:nvPr/>
        </p:nvSpPr>
        <p:spPr>
          <a:xfrm>
            <a:off x="260058" y="227202"/>
            <a:ext cx="4992098" cy="7385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  <a:cs typeface="Montserrat Medium"/>
                <a:sym typeface="Montserrat Medium"/>
              </a:rPr>
              <a:t>SMART </a:t>
            </a:r>
            <a:r>
              <a:rPr lang="ru-RU" sz="4000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  <a:cs typeface="Montserrat Medium"/>
                <a:sym typeface="Montserrat Medium"/>
              </a:rPr>
              <a:t>анализ</a:t>
            </a:r>
          </a:p>
        </p:txBody>
      </p:sp>
    </p:spTree>
    <p:extLst>
      <p:ext uri="{BB962C8B-B14F-4D97-AF65-F5344CB8AC3E}">
        <p14:creationId xmlns:p14="http://schemas.microsoft.com/office/powerpoint/2010/main" val="229731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" y="0"/>
            <a:ext cx="5317720" cy="6858000"/>
          </a:xfrm>
          <a:prstGeom prst="rect">
            <a:avLst/>
          </a:prstGeom>
          <a:gradFill flip="none" rotWithShape="1">
            <a:gsLst>
              <a:gs pos="52000">
                <a:srgbClr val="9999FF"/>
              </a:gs>
              <a:gs pos="77000">
                <a:schemeClr val="accent1">
                  <a:lumMod val="45000"/>
                  <a:lumOff val="55000"/>
                </a:schemeClr>
              </a:gs>
              <a:gs pos="100000">
                <a:srgbClr val="00FF99"/>
              </a:gs>
            </a:gsLst>
            <a:lin ang="0" scaled="1"/>
            <a:tileRect/>
          </a:gradFill>
          <a:ln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30778" y="1050636"/>
            <a:ext cx="10438015" cy="4447310"/>
          </a:xfrm>
          <a:prstGeom prst="rect">
            <a:avLst/>
          </a:prstGeom>
          <a:solidFill>
            <a:srgbClr val="15583E"/>
          </a:solidFill>
          <a:ln>
            <a:solidFill>
              <a:srgbClr val="00B1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417300" y="1150632"/>
            <a:ext cx="59519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КРОК развивается каждый день, показатели растут каждый год. Компанию ожидает дальнейший рост среднегодовой выручки за счет укрепления диверсифицированного портфеля решений, ставки на новые компетенции, тиражирования экспертизы и методологии цифровой трансформации, консалтинга, а также наращивания присутствия в сегменте SME</a:t>
            </a:r>
          </a:p>
          <a:p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5317721" y="6342611"/>
            <a:ext cx="5364134" cy="0"/>
          </a:xfrm>
          <a:prstGeom prst="line">
            <a:avLst/>
          </a:prstGeom>
          <a:ln w="127000">
            <a:solidFill>
              <a:srgbClr val="15583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10563225" y="5497946"/>
            <a:ext cx="9525" cy="844665"/>
          </a:xfrm>
          <a:prstGeom prst="line">
            <a:avLst/>
          </a:prstGeom>
          <a:ln w="127000">
            <a:solidFill>
              <a:srgbClr val="15583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V="1">
            <a:off x="10487025" y="285750"/>
            <a:ext cx="0" cy="764886"/>
          </a:xfrm>
          <a:prstGeom prst="line">
            <a:avLst/>
          </a:prstGeom>
          <a:ln w="127000">
            <a:solidFill>
              <a:srgbClr val="15583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5317721" y="285750"/>
            <a:ext cx="5245504" cy="19050"/>
          </a:xfrm>
          <a:prstGeom prst="line">
            <a:avLst/>
          </a:prstGeom>
          <a:ln w="127000">
            <a:solidFill>
              <a:srgbClr val="15583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1F5B59-A6DD-5598-052E-0444EF36F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07" y="1526796"/>
            <a:ext cx="4147833" cy="312924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359107" y="1526796"/>
            <a:ext cx="4147833" cy="3305263"/>
          </a:xfrm>
          <a:prstGeom prst="rect">
            <a:avLst/>
          </a:prstGeom>
          <a:solidFill>
            <a:srgbClr val="15583E">
              <a:alpha val="20000"/>
            </a:srgbClr>
          </a:solidFill>
          <a:ln>
            <a:solidFill>
              <a:srgbClr val="155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5CA53ED-1B55-F148-0BF1-69B906B05E43}"/>
              </a:ext>
            </a:extLst>
          </p:cNvPr>
          <p:cNvSpPr txBox="1">
            <a:spLocks/>
          </p:cNvSpPr>
          <p:nvPr/>
        </p:nvSpPr>
        <p:spPr>
          <a:xfrm>
            <a:off x="260058" y="227202"/>
            <a:ext cx="4992098" cy="7385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006600"/>
                </a:solidFill>
                <a:latin typeface="Bahnschrift SemiBold SemiConden" panose="020B0502040204020203" pitchFamily="34" charset="0"/>
                <a:ea typeface="Yu Gothic UI Semibold" panose="020B0700000000000000" pitchFamily="34" charset="-128"/>
                <a:cs typeface="Montserrat Medium"/>
                <a:sym typeface="Montserrat Medium"/>
              </a:rPr>
              <a:t>Дальнейшее развитие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755F21E-AD54-5E40-4235-F054813501C0}"/>
              </a:ext>
            </a:extLst>
          </p:cNvPr>
          <p:cNvCxnSpPr>
            <a:cxnSpLocks/>
          </p:cNvCxnSpPr>
          <p:nvPr/>
        </p:nvCxnSpPr>
        <p:spPr>
          <a:xfrm>
            <a:off x="0" y="830510"/>
            <a:ext cx="5317721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30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B71B89-12C0-CC13-5AF4-9A09CA5FD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6"/>
            <a:ext cx="12192000" cy="68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3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102</Words>
  <Application>Microsoft Office PowerPoint</Application>
  <PresentationFormat>Широкоэкранный</PresentationFormat>
  <Paragraphs>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Bahnschrift SemiBold Condensed</vt:lpstr>
      <vt:lpstr>Bahnschrift SemiBold SemiConden</vt:lpstr>
      <vt:lpstr>Calibri</vt:lpstr>
      <vt:lpstr>Calibri Light</vt:lpstr>
      <vt:lpstr>Тема Office</vt:lpstr>
      <vt:lpstr> Финансово-экономический анализ  КРОК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Финансово-экономический анализ  КРОК</dc:title>
  <dc:creator>Иришка</dc:creator>
  <cp:lastModifiedBy>Иришка</cp:lastModifiedBy>
  <cp:revision>3</cp:revision>
  <dcterms:created xsi:type="dcterms:W3CDTF">2023-12-24T20:56:25Z</dcterms:created>
  <dcterms:modified xsi:type="dcterms:W3CDTF">2023-12-25T10:57:25Z</dcterms:modified>
</cp:coreProperties>
</file>